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9" r:id="rId4"/>
    <p:sldId id="258" r:id="rId5"/>
    <p:sldId id="264" r:id="rId6"/>
    <p:sldId id="266" r:id="rId7"/>
    <p:sldId id="267" r:id="rId8"/>
    <p:sldId id="268" r:id="rId9"/>
    <p:sldId id="26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8" d="100"/>
          <a:sy n="108" d="100"/>
        </p:scale>
        <p:origin x="65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C08723-5FA8-4EB9-9A51-1A8E34749730}"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25D2EC-CF09-4B55-B4AC-C4FAEAB60119}" type="slidenum">
              <a:rPr lang="en-US" smtClean="0"/>
              <a:t>‹#›</a:t>
            </a:fld>
            <a:endParaRPr lang="en-US"/>
          </a:p>
        </p:txBody>
      </p:sp>
    </p:spTree>
    <p:extLst>
      <p:ext uri="{BB962C8B-B14F-4D97-AF65-F5344CB8AC3E}">
        <p14:creationId xmlns:p14="http://schemas.microsoft.com/office/powerpoint/2010/main" val="39184393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en.wikipedia.org/wiki/Coefficient_of_determination"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loan becomes a problem for the company (financial cost) when clients default or are late on their payments. The predictive analytic structure is in line with GE’s overall risk management strategy. The idea with Predictive analytics is to build a model that will be able to determine good and bad financing/credit customers. That way, appropriate decisions (approval or not) can be made beforehand.</a:t>
            </a:r>
            <a:endParaRPr lang="en-US" dirty="0"/>
          </a:p>
        </p:txBody>
      </p:sp>
      <p:sp>
        <p:nvSpPr>
          <p:cNvPr id="4" name="Slide Number Placeholder 3"/>
          <p:cNvSpPr>
            <a:spLocks noGrp="1"/>
          </p:cNvSpPr>
          <p:nvPr>
            <p:ph type="sldNum" sz="quarter" idx="5"/>
          </p:nvPr>
        </p:nvSpPr>
        <p:spPr/>
        <p:txBody>
          <a:bodyPr/>
          <a:lstStyle/>
          <a:p>
            <a:fld id="{2A25D2EC-CF09-4B55-B4AC-C4FAEAB60119}" type="slidenum">
              <a:rPr lang="en-US" smtClean="0"/>
              <a:t>2</a:t>
            </a:fld>
            <a:endParaRPr lang="en-US"/>
          </a:p>
        </p:txBody>
      </p:sp>
    </p:spTree>
    <p:extLst>
      <p:ext uri="{BB962C8B-B14F-4D97-AF65-F5344CB8AC3E}">
        <p14:creationId xmlns:p14="http://schemas.microsoft.com/office/powerpoint/2010/main" val="1896326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model will help to find out which circumstances may lead to default payments. With a data analytics plan , GE can make decisions based on data, facts which makes credit approval process more structured, reliable and reproducible.</a:t>
            </a:r>
            <a:endParaRPr lang="en-US" dirty="0"/>
          </a:p>
        </p:txBody>
      </p:sp>
      <p:sp>
        <p:nvSpPr>
          <p:cNvPr id="4" name="Slide Number Placeholder 3"/>
          <p:cNvSpPr>
            <a:spLocks noGrp="1"/>
          </p:cNvSpPr>
          <p:nvPr>
            <p:ph type="sldNum" sz="quarter" idx="5"/>
          </p:nvPr>
        </p:nvSpPr>
        <p:spPr/>
        <p:txBody>
          <a:bodyPr/>
          <a:lstStyle/>
          <a:p>
            <a:fld id="{2A25D2EC-CF09-4B55-B4AC-C4FAEAB60119}" type="slidenum">
              <a:rPr lang="en-US" smtClean="0"/>
              <a:t>3</a:t>
            </a:fld>
            <a:endParaRPr lang="en-US"/>
          </a:p>
        </p:txBody>
      </p:sp>
    </p:spTree>
    <p:extLst>
      <p:ext uri="{BB962C8B-B14F-4D97-AF65-F5344CB8AC3E}">
        <p14:creationId xmlns:p14="http://schemas.microsoft.com/office/powerpoint/2010/main" val="1662825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ethical, security and privacy considerations in this case are related to the collection, transmission and proper use of the applicants’ data. </a:t>
            </a:r>
            <a:r>
              <a:rPr lang="en-US" sz="1200" b="0" kern="1200" dirty="0">
                <a:solidFill>
                  <a:schemeClr val="tx1"/>
                </a:solidFill>
                <a:effectLst/>
                <a:latin typeface="+mn-lt"/>
                <a:ea typeface="+mn-ea"/>
                <a:cs typeface="+mn-cs"/>
              </a:rPr>
              <a:t>Get informed consent</a:t>
            </a:r>
            <a:r>
              <a:rPr lang="en-US" sz="1200" kern="1200" dirty="0">
                <a:solidFill>
                  <a:schemeClr val="tx1"/>
                </a:solidFill>
                <a:effectLst/>
                <a:latin typeface="+mn-lt"/>
                <a:ea typeface="+mn-ea"/>
                <a:cs typeface="+mn-cs"/>
              </a:rPr>
              <a:t> prior to data collection. GE should also have strict policies regarding data access, storage.</a:t>
            </a:r>
          </a:p>
          <a:p>
            <a:endParaRPr lang="en-US" dirty="0"/>
          </a:p>
        </p:txBody>
      </p:sp>
      <p:sp>
        <p:nvSpPr>
          <p:cNvPr id="4" name="Slide Number Placeholder 3"/>
          <p:cNvSpPr>
            <a:spLocks noGrp="1"/>
          </p:cNvSpPr>
          <p:nvPr>
            <p:ph type="sldNum" sz="quarter" idx="5"/>
          </p:nvPr>
        </p:nvSpPr>
        <p:spPr/>
        <p:txBody>
          <a:bodyPr/>
          <a:lstStyle/>
          <a:p>
            <a:fld id="{2A25D2EC-CF09-4B55-B4AC-C4FAEAB60119}" type="slidenum">
              <a:rPr lang="en-US" smtClean="0"/>
              <a:t>4</a:t>
            </a:fld>
            <a:endParaRPr lang="en-US"/>
          </a:p>
        </p:txBody>
      </p:sp>
    </p:spTree>
    <p:extLst>
      <p:ext uri="{BB962C8B-B14F-4D97-AF65-F5344CB8AC3E}">
        <p14:creationId xmlns:p14="http://schemas.microsoft.com/office/powerpoint/2010/main" val="1238525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When implemented, the model will be used every time a client comes to request some credit to decide if the loan should be granted or not. This will be part of GE risk management strategy that is to serve its clients, stay competitive while limiting its risks. </a:t>
            </a:r>
          </a:p>
          <a:p>
            <a:endParaRPr lang="en-US" dirty="0"/>
          </a:p>
        </p:txBody>
      </p:sp>
      <p:sp>
        <p:nvSpPr>
          <p:cNvPr id="4" name="Slide Number Placeholder 3"/>
          <p:cNvSpPr>
            <a:spLocks noGrp="1"/>
          </p:cNvSpPr>
          <p:nvPr>
            <p:ph type="sldNum" sz="quarter" idx="5"/>
          </p:nvPr>
        </p:nvSpPr>
        <p:spPr/>
        <p:txBody>
          <a:bodyPr/>
          <a:lstStyle/>
          <a:p>
            <a:fld id="{2A25D2EC-CF09-4B55-B4AC-C4FAEAB60119}" type="slidenum">
              <a:rPr lang="en-US" smtClean="0"/>
              <a:t>5</a:t>
            </a:fld>
            <a:endParaRPr lang="en-US"/>
          </a:p>
        </p:txBody>
      </p:sp>
    </p:spTree>
    <p:extLst>
      <p:ext uri="{BB962C8B-B14F-4D97-AF65-F5344CB8AC3E}">
        <p14:creationId xmlns:p14="http://schemas.microsoft.com/office/powerpoint/2010/main" val="1801618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25D2EC-CF09-4B55-B4AC-C4FAEAB60119}" type="slidenum">
              <a:rPr lang="en-US" smtClean="0"/>
              <a:t>6</a:t>
            </a:fld>
            <a:endParaRPr lang="en-US"/>
          </a:p>
        </p:txBody>
      </p:sp>
    </p:spTree>
    <p:extLst>
      <p:ext uri="{BB962C8B-B14F-4D97-AF65-F5344CB8AC3E}">
        <p14:creationId xmlns:p14="http://schemas.microsoft.com/office/powerpoint/2010/main" val="3060029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indicates that the model can differentiate between a good and a bad credit applicant.</a:t>
            </a:r>
          </a:p>
          <a:p>
            <a:endParaRPr lang="en-US" dirty="0"/>
          </a:p>
        </p:txBody>
      </p:sp>
      <p:sp>
        <p:nvSpPr>
          <p:cNvPr id="4" name="Slide Number Placeholder 3"/>
          <p:cNvSpPr>
            <a:spLocks noGrp="1"/>
          </p:cNvSpPr>
          <p:nvPr>
            <p:ph type="sldNum" sz="quarter" idx="5"/>
          </p:nvPr>
        </p:nvSpPr>
        <p:spPr/>
        <p:txBody>
          <a:bodyPr/>
          <a:lstStyle/>
          <a:p>
            <a:fld id="{2A25D2EC-CF09-4B55-B4AC-C4FAEAB60119}" type="slidenum">
              <a:rPr lang="en-US" smtClean="0"/>
              <a:t>7</a:t>
            </a:fld>
            <a:endParaRPr lang="en-US"/>
          </a:p>
        </p:txBody>
      </p:sp>
    </p:spTree>
    <p:extLst>
      <p:ext uri="{BB962C8B-B14F-4D97-AF65-F5344CB8AC3E}">
        <p14:creationId xmlns:p14="http://schemas.microsoft.com/office/powerpoint/2010/main" val="4268336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a:solidFill>
                  <a:schemeClr val="tx1"/>
                </a:solidFill>
                <a:effectLst/>
                <a:latin typeface="+mn-lt"/>
                <a:ea typeface="+mn-ea"/>
                <a:cs typeface="+mn-cs"/>
                <a:hlinkClick r:id="rId3"/>
              </a:rPr>
              <a:t>R</a:t>
            </a:r>
            <a:r>
              <a:rPr lang="en-US" sz="1200" i="1" kern="1200" baseline="30000" dirty="0">
                <a:solidFill>
                  <a:schemeClr val="tx1"/>
                </a:solidFill>
                <a:effectLst/>
                <a:latin typeface="+mn-lt"/>
                <a:ea typeface="+mn-ea"/>
                <a:cs typeface="+mn-cs"/>
                <a:hlinkClick r:id="rId3"/>
              </a:rPr>
              <a:t>2</a:t>
            </a:r>
            <a:r>
              <a:rPr lang="en-US" sz="1200" kern="1200" dirty="0">
                <a:solidFill>
                  <a:schemeClr val="tx1"/>
                </a:solidFill>
                <a:effectLst/>
                <a:latin typeface="+mn-lt"/>
                <a:ea typeface="+mn-ea"/>
                <a:cs typeface="+mn-cs"/>
              </a:rPr>
              <a:t> value is a measure of how close our data are to the linear regression model. </a:t>
            </a:r>
            <a:r>
              <a:rPr lang="en-US" sz="1200" i="1" kern="1200" dirty="0">
                <a:solidFill>
                  <a:schemeClr val="tx1"/>
                </a:solidFill>
                <a:effectLst/>
                <a:latin typeface="+mn-lt"/>
                <a:ea typeface="+mn-ea"/>
                <a:cs typeface="+mn-cs"/>
              </a:rPr>
              <a:t>R</a:t>
            </a:r>
            <a:r>
              <a:rPr lang="en-US" sz="1200" i="1" kern="1200" baseline="30000" dirty="0">
                <a:solidFill>
                  <a:schemeClr val="tx1"/>
                </a:solidFill>
                <a:effectLst/>
                <a:latin typeface="+mn-lt"/>
                <a:ea typeface="+mn-ea"/>
                <a:cs typeface="+mn-cs"/>
              </a:rPr>
              <a:t>2</a:t>
            </a:r>
            <a:r>
              <a:rPr lang="en-US" sz="1200" kern="1200" dirty="0">
                <a:solidFill>
                  <a:schemeClr val="tx1"/>
                </a:solidFill>
                <a:effectLst/>
                <a:latin typeface="+mn-lt"/>
                <a:ea typeface="+mn-ea"/>
                <a:cs typeface="+mn-cs"/>
              </a:rPr>
              <a:t> values are always between 0 and 1; numbers closer to 1 represent well-fitting models.</a:t>
            </a:r>
            <a:endParaRPr lang="en-US" dirty="0"/>
          </a:p>
        </p:txBody>
      </p:sp>
      <p:sp>
        <p:nvSpPr>
          <p:cNvPr id="4" name="Slide Number Placeholder 3"/>
          <p:cNvSpPr>
            <a:spLocks noGrp="1"/>
          </p:cNvSpPr>
          <p:nvPr>
            <p:ph type="sldNum" sz="quarter" idx="5"/>
          </p:nvPr>
        </p:nvSpPr>
        <p:spPr/>
        <p:txBody>
          <a:bodyPr/>
          <a:lstStyle/>
          <a:p>
            <a:fld id="{2A25D2EC-CF09-4B55-B4AC-C4FAEAB60119}" type="slidenum">
              <a:rPr lang="en-US" smtClean="0"/>
              <a:t>8</a:t>
            </a:fld>
            <a:endParaRPr lang="en-US"/>
          </a:p>
        </p:txBody>
      </p:sp>
    </p:spTree>
    <p:extLst>
      <p:ext uri="{BB962C8B-B14F-4D97-AF65-F5344CB8AC3E}">
        <p14:creationId xmlns:p14="http://schemas.microsoft.com/office/powerpoint/2010/main" val="2710755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DA547-D43A-4827-9809-D64238A359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F9A4C2-ED2B-4AE2-A776-DB55BFBAD9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C36667F-B32A-4D94-A882-F96B6D901E45}"/>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5" name="Footer Placeholder 4">
            <a:extLst>
              <a:ext uri="{FF2B5EF4-FFF2-40B4-BE49-F238E27FC236}">
                <a16:creationId xmlns:a16="http://schemas.microsoft.com/office/drawing/2014/main" id="{FEFCB899-3A88-4DF2-B6E6-FDF5E28291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2F5EF1-D1D2-4B60-B41C-243A50EFA5CB}"/>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4049162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B7E88-FD67-4287-87BA-921427B044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43F84B7-15C8-4E6A-BA5C-F0BE9611A0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BAF7B2-B71F-4D3F-BF3A-B00C0AD259F7}"/>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5" name="Footer Placeholder 4">
            <a:extLst>
              <a:ext uri="{FF2B5EF4-FFF2-40B4-BE49-F238E27FC236}">
                <a16:creationId xmlns:a16="http://schemas.microsoft.com/office/drawing/2014/main" id="{CED57845-87D9-4979-87D1-1D53655B3A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07123F-754D-4EA6-928C-58F3F0B411D7}"/>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2159808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E9903A-83A6-4066-B4AD-69C1FB59500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AA57B3F-AAC6-488D-8715-D1CA2CF6A78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B3909F-7204-4406-A225-EF8B788E5899}"/>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5" name="Footer Placeholder 4">
            <a:extLst>
              <a:ext uri="{FF2B5EF4-FFF2-40B4-BE49-F238E27FC236}">
                <a16:creationId xmlns:a16="http://schemas.microsoft.com/office/drawing/2014/main" id="{ADF5E30D-4E6D-43A0-873E-EC3816C67D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E0F189-0C4B-4DFB-9257-B2BC6266B305}"/>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1257056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19BB3-5E3E-4E74-8C1B-3598DF3ADF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4C367A-2F67-4509-B624-C8934608B63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BCBFFA-52F1-4119-905C-D4AA01C10C87}"/>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5" name="Footer Placeholder 4">
            <a:extLst>
              <a:ext uri="{FF2B5EF4-FFF2-40B4-BE49-F238E27FC236}">
                <a16:creationId xmlns:a16="http://schemas.microsoft.com/office/drawing/2014/main" id="{E659793E-A78B-4C36-A62E-10016A879A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020549-5B7E-455B-9B9E-B572DCA8C963}"/>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4489960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3C796-93CE-4516-A0A0-9923311FEF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90516BB-4ED8-4FF0-93D6-D6928053A5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415E5B-AC0B-4EE6-9728-E2C999A93054}"/>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5" name="Footer Placeholder 4">
            <a:extLst>
              <a:ext uri="{FF2B5EF4-FFF2-40B4-BE49-F238E27FC236}">
                <a16:creationId xmlns:a16="http://schemas.microsoft.com/office/drawing/2014/main" id="{B8FDFF77-6317-4DED-A393-E79D3661B9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99735D-435D-45D9-8CE2-1C4E0F74F86D}"/>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2359731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5C30B-7758-4EB3-B749-D127F32877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BA299E-D708-4CD0-92B1-E7C17642B1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A9812E-F1E0-49C0-9B0E-817D0258BF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CE6FE1-8712-4FB9-B0E4-085AA8B48C6F}"/>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6" name="Footer Placeholder 5">
            <a:extLst>
              <a:ext uri="{FF2B5EF4-FFF2-40B4-BE49-F238E27FC236}">
                <a16:creationId xmlns:a16="http://schemas.microsoft.com/office/drawing/2014/main" id="{193FFD4C-5725-4847-B261-B59337A6A5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90F7F1-8434-44F5-B742-80515C3583A8}"/>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3726811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FDAD7-5EFB-4694-ACC2-E5DC0BFF3A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C220EE-CA25-4448-992F-90C3E9500A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A677E3C-BD05-48FB-88C5-70496F9AC7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F51DD81-5388-4DF6-A859-121AF533DB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42170B-9B83-4F31-BD54-63EC9A18C0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09EF75-BD7B-4E19-8AC0-D9CEA21A36EC}"/>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8" name="Footer Placeholder 7">
            <a:extLst>
              <a:ext uri="{FF2B5EF4-FFF2-40B4-BE49-F238E27FC236}">
                <a16:creationId xmlns:a16="http://schemas.microsoft.com/office/drawing/2014/main" id="{CFB2231F-37CE-4A37-A8B6-8350A07226C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B6D9B6-347E-4C27-A784-C7942A2D38D1}"/>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3382599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4E7F5-953D-4F1F-8685-95901C5ACE6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C08BE6-97F3-4A90-A9FD-A7675C3A8E75}"/>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4" name="Footer Placeholder 3">
            <a:extLst>
              <a:ext uri="{FF2B5EF4-FFF2-40B4-BE49-F238E27FC236}">
                <a16:creationId xmlns:a16="http://schemas.microsoft.com/office/drawing/2014/main" id="{05F6006C-67EA-48CE-89A6-26693BD831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7DE72F7-3C14-4E4C-AA66-0387FC64EEDB}"/>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2335028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4BF85B-49CC-4CFE-9AA5-CAFF755934AD}"/>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3" name="Footer Placeholder 2">
            <a:extLst>
              <a:ext uri="{FF2B5EF4-FFF2-40B4-BE49-F238E27FC236}">
                <a16:creationId xmlns:a16="http://schemas.microsoft.com/office/drawing/2014/main" id="{952C0919-E5FD-4D0B-9723-A4CC8B7AB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5B5B82-1BCF-4CE1-A63A-B069C613BF5C}"/>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3749821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3E154-8BE7-4810-AEE2-D50C618966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F68360A-69D9-4203-8456-479B4590D5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2B7BF9-DBA6-4838-9427-AF63155EC7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BD3343-5A1C-4D3A-AA07-9A4ABFC62471}"/>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6" name="Footer Placeholder 5">
            <a:extLst>
              <a:ext uri="{FF2B5EF4-FFF2-40B4-BE49-F238E27FC236}">
                <a16:creationId xmlns:a16="http://schemas.microsoft.com/office/drawing/2014/main" id="{DCDAF007-6F57-46B8-A251-F6963D5453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7627A7-846E-4B67-9E0B-EAEBA25C2E94}"/>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1300740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20716-162F-42EB-BC2A-07B2011695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81769B0-6BDB-4441-9CFB-00E88D061E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58700DA-C074-408C-9F2A-CC78BA92DE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582A68-6ED5-428C-8289-97A238383548}"/>
              </a:ext>
            </a:extLst>
          </p:cNvPr>
          <p:cNvSpPr>
            <a:spLocks noGrp="1"/>
          </p:cNvSpPr>
          <p:nvPr>
            <p:ph type="dt" sz="half" idx="10"/>
          </p:nvPr>
        </p:nvSpPr>
        <p:spPr/>
        <p:txBody>
          <a:bodyPr/>
          <a:lstStyle/>
          <a:p>
            <a:fld id="{7D70B3A5-08EA-472C-9AC8-FA36E9DB0553}" type="datetimeFigureOut">
              <a:rPr lang="en-US" smtClean="0"/>
              <a:t>10/26/2020</a:t>
            </a:fld>
            <a:endParaRPr lang="en-US"/>
          </a:p>
        </p:txBody>
      </p:sp>
      <p:sp>
        <p:nvSpPr>
          <p:cNvPr id="6" name="Footer Placeholder 5">
            <a:extLst>
              <a:ext uri="{FF2B5EF4-FFF2-40B4-BE49-F238E27FC236}">
                <a16:creationId xmlns:a16="http://schemas.microsoft.com/office/drawing/2014/main" id="{984C3977-1F9E-42F2-9B94-CC0652CB3D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57D92F-0933-4761-89D4-47B3AC45A550}"/>
              </a:ext>
            </a:extLst>
          </p:cNvPr>
          <p:cNvSpPr>
            <a:spLocks noGrp="1"/>
          </p:cNvSpPr>
          <p:nvPr>
            <p:ph type="sldNum" sz="quarter" idx="12"/>
          </p:nvPr>
        </p:nvSpPr>
        <p:spPr/>
        <p:txBody>
          <a:bodyPr/>
          <a:lstStyle/>
          <a:p>
            <a:fld id="{AED42122-B1ED-4295-8770-38C55AAB3471}" type="slidenum">
              <a:rPr lang="en-US" smtClean="0"/>
              <a:t>‹#›</a:t>
            </a:fld>
            <a:endParaRPr lang="en-US"/>
          </a:p>
        </p:txBody>
      </p:sp>
    </p:spTree>
    <p:extLst>
      <p:ext uri="{BB962C8B-B14F-4D97-AF65-F5344CB8AC3E}">
        <p14:creationId xmlns:p14="http://schemas.microsoft.com/office/powerpoint/2010/main" val="3878794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58287F-4975-4C62-AD73-76EDCCA24C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ED015EF-2376-4622-9EA1-3403E8C60A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4E5F3B-B315-415A-A9A9-B3B6118B73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70B3A5-08EA-472C-9AC8-FA36E9DB0553}" type="datetimeFigureOut">
              <a:rPr lang="en-US" smtClean="0"/>
              <a:t>10/26/2020</a:t>
            </a:fld>
            <a:endParaRPr lang="en-US"/>
          </a:p>
        </p:txBody>
      </p:sp>
      <p:sp>
        <p:nvSpPr>
          <p:cNvPr id="5" name="Footer Placeholder 4">
            <a:extLst>
              <a:ext uri="{FF2B5EF4-FFF2-40B4-BE49-F238E27FC236}">
                <a16:creationId xmlns:a16="http://schemas.microsoft.com/office/drawing/2014/main" id="{D6132CA5-6094-4ACB-ABCE-41B799D049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94B07A4-CBFC-46D8-98BB-06710DC769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D42122-B1ED-4295-8770-38C55AAB3471}" type="slidenum">
              <a:rPr lang="en-US" smtClean="0"/>
              <a:t>‹#›</a:t>
            </a:fld>
            <a:endParaRPr lang="en-US"/>
          </a:p>
        </p:txBody>
      </p:sp>
    </p:spTree>
    <p:extLst>
      <p:ext uri="{BB962C8B-B14F-4D97-AF65-F5344CB8AC3E}">
        <p14:creationId xmlns:p14="http://schemas.microsoft.com/office/powerpoint/2010/main" val="34488937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383DC-0F08-4CB5-B271-C37CECD9089E}"/>
              </a:ext>
            </a:extLst>
          </p:cNvPr>
          <p:cNvSpPr>
            <a:spLocks noGrp="1"/>
          </p:cNvSpPr>
          <p:nvPr>
            <p:ph type="ctrTitle"/>
          </p:nvPr>
        </p:nvSpPr>
        <p:spPr>
          <a:xfrm>
            <a:off x="1524000" y="249907"/>
            <a:ext cx="9144000" cy="2387600"/>
          </a:xfrm>
        </p:spPr>
        <p:txBody>
          <a:bodyPr/>
          <a:lstStyle/>
          <a:p>
            <a:r>
              <a:rPr lang="en-US" dirty="0"/>
              <a:t>Predicting Loan Defaults using Predictive Analytics</a:t>
            </a:r>
          </a:p>
        </p:txBody>
      </p:sp>
      <p:sp>
        <p:nvSpPr>
          <p:cNvPr id="3" name="Subtitle 2">
            <a:extLst>
              <a:ext uri="{FF2B5EF4-FFF2-40B4-BE49-F238E27FC236}">
                <a16:creationId xmlns:a16="http://schemas.microsoft.com/office/drawing/2014/main" id="{0A39D30A-E014-45B5-87E4-E5F6B0E25976}"/>
              </a:ext>
            </a:extLst>
          </p:cNvPr>
          <p:cNvSpPr>
            <a:spLocks noGrp="1"/>
          </p:cNvSpPr>
          <p:nvPr>
            <p:ph type="subTitle" idx="1"/>
          </p:nvPr>
        </p:nvSpPr>
        <p:spPr>
          <a:xfrm>
            <a:off x="1524000" y="4843610"/>
            <a:ext cx="9144000" cy="1655762"/>
          </a:xfrm>
        </p:spPr>
        <p:txBody>
          <a:bodyPr>
            <a:normAutofit lnSpcReduction="10000"/>
          </a:bodyPr>
          <a:lstStyle/>
          <a:p>
            <a:r>
              <a:rPr lang="en-US" dirty="0"/>
              <a:t>DAT 690- Data Analytics Capstone</a:t>
            </a:r>
          </a:p>
          <a:p>
            <a:r>
              <a:rPr lang="en-US" dirty="0"/>
              <a:t>SNHU</a:t>
            </a:r>
          </a:p>
          <a:p>
            <a:r>
              <a:rPr lang="en-US" dirty="0"/>
              <a:t>By LIKANE ANNE DRUIDE</a:t>
            </a:r>
          </a:p>
          <a:p>
            <a:r>
              <a:rPr lang="en-US" dirty="0"/>
              <a:t>10/12/2019</a:t>
            </a:r>
          </a:p>
        </p:txBody>
      </p:sp>
      <p:pic>
        <p:nvPicPr>
          <p:cNvPr id="4" name="Recorded Sound">
            <a:hlinkClick r:id="" action="ppaction://media"/>
            <a:extLst>
              <a:ext uri="{FF2B5EF4-FFF2-40B4-BE49-F238E27FC236}">
                <a16:creationId xmlns:a16="http://schemas.microsoft.com/office/drawing/2014/main" id="{3C44DA02-8BBE-4839-ABF4-D60C16F65F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08924" y="269882"/>
            <a:ext cx="609600" cy="609600"/>
          </a:xfrm>
          <a:prstGeom prst="rect">
            <a:avLst/>
          </a:prstGeom>
        </p:spPr>
      </p:pic>
    </p:spTree>
    <p:extLst>
      <p:ext uri="{BB962C8B-B14F-4D97-AF65-F5344CB8AC3E}">
        <p14:creationId xmlns:p14="http://schemas.microsoft.com/office/powerpoint/2010/main" val="1818039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DD2FF-37CB-41D7-8BA8-21D2925EBD8B}"/>
              </a:ext>
            </a:extLst>
          </p:cNvPr>
          <p:cNvSpPr>
            <a:spLocks noGrp="1"/>
          </p:cNvSpPr>
          <p:nvPr>
            <p:ph type="ctrTitle"/>
          </p:nvPr>
        </p:nvSpPr>
        <p:spPr>
          <a:xfrm>
            <a:off x="1524000" y="493188"/>
            <a:ext cx="7762613" cy="477837"/>
          </a:xfrm>
        </p:spPr>
        <p:txBody>
          <a:bodyPr>
            <a:normAutofit fontScale="90000"/>
          </a:bodyPr>
          <a:lstStyle/>
          <a:p>
            <a:r>
              <a:rPr lang="en-US" dirty="0"/>
              <a:t>Introduction</a:t>
            </a:r>
          </a:p>
        </p:txBody>
      </p:sp>
      <p:sp>
        <p:nvSpPr>
          <p:cNvPr id="3" name="Subtitle 2">
            <a:extLst>
              <a:ext uri="{FF2B5EF4-FFF2-40B4-BE49-F238E27FC236}">
                <a16:creationId xmlns:a16="http://schemas.microsoft.com/office/drawing/2014/main" id="{24B02B60-8A77-4EE1-AE51-658AA499488B}"/>
              </a:ext>
            </a:extLst>
          </p:cNvPr>
          <p:cNvSpPr>
            <a:spLocks noGrp="1"/>
          </p:cNvSpPr>
          <p:nvPr>
            <p:ph type="subTitle" idx="1"/>
          </p:nvPr>
        </p:nvSpPr>
        <p:spPr>
          <a:xfrm>
            <a:off x="1524000" y="1473693"/>
            <a:ext cx="9144000" cy="4566889"/>
          </a:xfrm>
        </p:spPr>
        <p:txBody>
          <a:bodyPr>
            <a:normAutofit lnSpcReduction="10000"/>
          </a:bodyPr>
          <a:lstStyle/>
          <a:p>
            <a:r>
              <a:rPr lang="en-US" dirty="0"/>
              <a:t>Background:</a:t>
            </a:r>
          </a:p>
          <a:p>
            <a:endParaRPr lang="en-US" dirty="0"/>
          </a:p>
          <a:p>
            <a:pPr marL="342900" indent="-342900" algn="l">
              <a:buFontTx/>
              <a:buChar char="-"/>
            </a:pPr>
            <a:r>
              <a:rPr lang="en-US" b="1" dirty="0"/>
              <a:t>Company</a:t>
            </a:r>
            <a:r>
              <a:rPr lang="en-US" dirty="0"/>
              <a:t>: GE credit department provides credit and financing solutions.</a:t>
            </a:r>
          </a:p>
          <a:p>
            <a:pPr marL="342900" indent="-342900" algn="l">
              <a:buFontTx/>
              <a:buChar char="-"/>
            </a:pPr>
            <a:endParaRPr lang="en-US" dirty="0"/>
          </a:p>
          <a:p>
            <a:pPr marL="342900" indent="-342900" algn="l">
              <a:buFontTx/>
              <a:buChar char="-"/>
            </a:pPr>
            <a:r>
              <a:rPr lang="en-US" b="1" dirty="0"/>
              <a:t>Current situation</a:t>
            </a:r>
            <a:r>
              <a:rPr lang="en-US" dirty="0"/>
              <a:t>: GE is approving credit requests based on the applicants’ socio demographic and financial data.</a:t>
            </a:r>
          </a:p>
          <a:p>
            <a:pPr marL="342900" indent="-342900" algn="l">
              <a:buFontTx/>
              <a:buChar char="-"/>
            </a:pPr>
            <a:endParaRPr lang="en-US" dirty="0"/>
          </a:p>
          <a:p>
            <a:pPr marL="342900" indent="-342900" algn="l">
              <a:buFontTx/>
              <a:buChar char="-"/>
            </a:pPr>
            <a:r>
              <a:rPr lang="en-US" b="1" dirty="0"/>
              <a:t>Challenge</a:t>
            </a:r>
            <a:r>
              <a:rPr lang="en-US" dirty="0"/>
              <a:t>: How to limit the credit risk associated with the loans. </a:t>
            </a:r>
          </a:p>
          <a:p>
            <a:pPr algn="l"/>
            <a:endParaRPr lang="en-US" dirty="0"/>
          </a:p>
          <a:p>
            <a:pPr marL="342900" indent="-342900" algn="l">
              <a:buFontTx/>
              <a:buChar char="-"/>
            </a:pPr>
            <a:r>
              <a:rPr lang="en-US" b="1" dirty="0"/>
              <a:t>Solution</a:t>
            </a:r>
            <a:r>
              <a:rPr lang="en-US" dirty="0"/>
              <a:t> : Use Predictive analytics to predict future loan defaults.</a:t>
            </a:r>
          </a:p>
          <a:p>
            <a:endParaRPr lang="en-US" dirty="0"/>
          </a:p>
          <a:p>
            <a:endParaRPr lang="en-US" dirty="0"/>
          </a:p>
        </p:txBody>
      </p:sp>
      <p:pic>
        <p:nvPicPr>
          <p:cNvPr id="5" name="Recorded Sound">
            <a:hlinkClick r:id="" action="ppaction://media"/>
            <a:extLst>
              <a:ext uri="{FF2B5EF4-FFF2-40B4-BE49-F238E27FC236}">
                <a16:creationId xmlns:a16="http://schemas.microsoft.com/office/drawing/2014/main" id="{5631EB27-5F54-4347-B8B3-AF8AB89662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11270" y="361425"/>
            <a:ext cx="609600" cy="609600"/>
          </a:xfrm>
          <a:prstGeom prst="rect">
            <a:avLst/>
          </a:prstGeom>
        </p:spPr>
      </p:pic>
    </p:spTree>
    <p:extLst>
      <p:ext uri="{BB962C8B-B14F-4D97-AF65-F5344CB8AC3E}">
        <p14:creationId xmlns:p14="http://schemas.microsoft.com/office/powerpoint/2010/main" val="30144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4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16C7D-1B28-455A-9890-D16306AE03BC}"/>
              </a:ext>
            </a:extLst>
          </p:cNvPr>
          <p:cNvSpPr>
            <a:spLocks noGrp="1"/>
          </p:cNvSpPr>
          <p:nvPr>
            <p:ph type="ctrTitle"/>
          </p:nvPr>
        </p:nvSpPr>
        <p:spPr>
          <a:xfrm>
            <a:off x="1524000" y="296736"/>
            <a:ext cx="9144000" cy="662049"/>
          </a:xfrm>
        </p:spPr>
        <p:txBody>
          <a:bodyPr>
            <a:normAutofit fontScale="90000"/>
          </a:bodyPr>
          <a:lstStyle/>
          <a:p>
            <a:r>
              <a:rPr lang="en-US" dirty="0"/>
              <a:t>Introduction- Cont’d</a:t>
            </a:r>
          </a:p>
        </p:txBody>
      </p:sp>
      <p:sp>
        <p:nvSpPr>
          <p:cNvPr id="3" name="Subtitle 2">
            <a:extLst>
              <a:ext uri="{FF2B5EF4-FFF2-40B4-BE49-F238E27FC236}">
                <a16:creationId xmlns:a16="http://schemas.microsoft.com/office/drawing/2014/main" id="{6563B5C3-7246-44BE-A55D-00A9FED8CCCD}"/>
              </a:ext>
            </a:extLst>
          </p:cNvPr>
          <p:cNvSpPr>
            <a:spLocks noGrp="1"/>
          </p:cNvSpPr>
          <p:nvPr>
            <p:ph type="subTitle" idx="1"/>
          </p:nvPr>
        </p:nvSpPr>
        <p:spPr>
          <a:xfrm>
            <a:off x="1524000" y="1447060"/>
            <a:ext cx="9144000" cy="3810740"/>
          </a:xfrm>
        </p:spPr>
        <p:txBody>
          <a:bodyPr>
            <a:normAutofit/>
          </a:bodyPr>
          <a:lstStyle/>
          <a:p>
            <a:pPr algn="l"/>
            <a:r>
              <a:rPr lang="en-US" b="1" dirty="0"/>
              <a:t>Significance of the predictive model in solving the problem</a:t>
            </a:r>
            <a:r>
              <a:rPr lang="en-US" dirty="0"/>
              <a:t>:</a:t>
            </a:r>
          </a:p>
          <a:p>
            <a:pPr algn="l"/>
            <a:endParaRPr lang="en-US" dirty="0"/>
          </a:p>
          <a:p>
            <a:pPr algn="l"/>
            <a:r>
              <a:rPr lang="en-US" dirty="0"/>
              <a:t>-Identify the variables that have the most effect on people’s ability to pay back their debts.</a:t>
            </a:r>
          </a:p>
          <a:p>
            <a:pPr algn="l"/>
            <a:endParaRPr lang="en-US" dirty="0"/>
          </a:p>
          <a:p>
            <a:pPr algn="l"/>
            <a:r>
              <a:rPr lang="en-US" dirty="0"/>
              <a:t>-Help define a rigorous approach to how credit/loan is approved.</a:t>
            </a:r>
          </a:p>
          <a:p>
            <a:pPr algn="l"/>
            <a:endParaRPr lang="en-US" dirty="0"/>
          </a:p>
          <a:p>
            <a:pPr algn="l"/>
            <a:r>
              <a:rPr lang="en-US" dirty="0"/>
              <a:t>-Improve risk management.</a:t>
            </a:r>
          </a:p>
          <a:p>
            <a:pPr algn="l"/>
            <a:endParaRPr lang="en-US" dirty="0"/>
          </a:p>
          <a:p>
            <a:endParaRPr lang="en-US" dirty="0"/>
          </a:p>
          <a:p>
            <a:endParaRPr lang="en-US" dirty="0"/>
          </a:p>
          <a:p>
            <a:endParaRPr lang="en-US" dirty="0"/>
          </a:p>
        </p:txBody>
      </p:sp>
      <p:pic>
        <p:nvPicPr>
          <p:cNvPr id="5" name="Recorded Sound">
            <a:hlinkClick r:id="" action="ppaction://media"/>
            <a:extLst>
              <a:ext uri="{FF2B5EF4-FFF2-40B4-BE49-F238E27FC236}">
                <a16:creationId xmlns:a16="http://schemas.microsoft.com/office/drawing/2014/main" id="{F62C9067-94FE-4611-AFBD-AC6514EDEA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04738" y="349185"/>
            <a:ext cx="609600" cy="609600"/>
          </a:xfrm>
          <a:prstGeom prst="rect">
            <a:avLst/>
          </a:prstGeom>
        </p:spPr>
      </p:pic>
    </p:spTree>
    <p:extLst>
      <p:ext uri="{BB962C8B-B14F-4D97-AF65-F5344CB8AC3E}">
        <p14:creationId xmlns:p14="http://schemas.microsoft.com/office/powerpoint/2010/main" val="195471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2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4A198-204B-44A4-A2DA-259646E2A334}"/>
              </a:ext>
            </a:extLst>
          </p:cNvPr>
          <p:cNvSpPr>
            <a:spLocks noGrp="1"/>
          </p:cNvSpPr>
          <p:nvPr>
            <p:ph type="ctrTitle"/>
          </p:nvPr>
        </p:nvSpPr>
        <p:spPr>
          <a:xfrm>
            <a:off x="1524000" y="412148"/>
            <a:ext cx="9144000" cy="679804"/>
          </a:xfrm>
        </p:spPr>
        <p:txBody>
          <a:bodyPr>
            <a:normAutofit fontScale="90000"/>
          </a:bodyPr>
          <a:lstStyle/>
          <a:p>
            <a:r>
              <a:rPr lang="en-US" dirty="0"/>
              <a:t>Logistic Regression- Evaluation</a:t>
            </a:r>
          </a:p>
        </p:txBody>
      </p:sp>
      <p:sp>
        <p:nvSpPr>
          <p:cNvPr id="3" name="Subtitle 2">
            <a:extLst>
              <a:ext uri="{FF2B5EF4-FFF2-40B4-BE49-F238E27FC236}">
                <a16:creationId xmlns:a16="http://schemas.microsoft.com/office/drawing/2014/main" id="{6533D902-4F45-4A8C-9685-5DBE92FAA98F}"/>
              </a:ext>
            </a:extLst>
          </p:cNvPr>
          <p:cNvSpPr>
            <a:spLocks noGrp="1"/>
          </p:cNvSpPr>
          <p:nvPr>
            <p:ph type="subTitle" idx="1"/>
          </p:nvPr>
        </p:nvSpPr>
        <p:spPr>
          <a:xfrm>
            <a:off x="1524000" y="1376039"/>
            <a:ext cx="9457678" cy="4971495"/>
          </a:xfrm>
        </p:spPr>
        <p:txBody>
          <a:bodyPr>
            <a:normAutofit lnSpcReduction="10000"/>
          </a:bodyPr>
          <a:lstStyle/>
          <a:p>
            <a:pPr marL="342900" indent="-342900">
              <a:buFontTx/>
              <a:buChar char="-"/>
            </a:pPr>
            <a:r>
              <a:rPr lang="en-US" dirty="0"/>
              <a:t>A Predictive model was built using data from 1,000 past customers.</a:t>
            </a:r>
          </a:p>
          <a:p>
            <a:endParaRPr lang="en-US" dirty="0"/>
          </a:p>
          <a:p>
            <a:pPr marL="342900" indent="-342900">
              <a:buFontTx/>
              <a:buChar char="-"/>
            </a:pPr>
            <a:r>
              <a:rPr lang="en-US" dirty="0"/>
              <a:t>Success: Model can determine which applicant will default with a 78% accuracy level.</a:t>
            </a:r>
          </a:p>
          <a:p>
            <a:pPr marL="342900" indent="-342900">
              <a:buFontTx/>
              <a:buChar char="-"/>
            </a:pPr>
            <a:endParaRPr lang="en-US" dirty="0"/>
          </a:p>
          <a:p>
            <a:pPr marL="342900" indent="-342900">
              <a:buFontTx/>
              <a:buChar char="-"/>
            </a:pPr>
            <a:endParaRPr lang="en-US" dirty="0"/>
          </a:p>
          <a:p>
            <a:pPr marL="342900" indent="-342900">
              <a:buFontTx/>
              <a:buChar char="-"/>
            </a:pPr>
            <a:endParaRPr lang="en-US" dirty="0"/>
          </a:p>
          <a:p>
            <a:pPr marL="342900" indent="-342900">
              <a:buFontTx/>
              <a:buChar char="-"/>
            </a:pPr>
            <a:endParaRPr lang="en-US" dirty="0"/>
          </a:p>
          <a:p>
            <a:pPr marL="342900" indent="-342900">
              <a:buFontTx/>
              <a:buChar char="-"/>
            </a:pPr>
            <a:endParaRPr lang="en-US" dirty="0"/>
          </a:p>
          <a:p>
            <a:endParaRPr lang="en-US" dirty="0"/>
          </a:p>
          <a:p>
            <a:pPr marL="342900" indent="-342900">
              <a:buFontTx/>
              <a:buChar char="-"/>
            </a:pPr>
            <a:r>
              <a:rPr lang="en-US" dirty="0"/>
              <a:t>Challenge: Identify the most appropriate predictors of credit risks. Data privacy and security</a:t>
            </a:r>
          </a:p>
        </p:txBody>
      </p:sp>
      <p:graphicFrame>
        <p:nvGraphicFramePr>
          <p:cNvPr id="4" name="Table 3">
            <a:extLst>
              <a:ext uri="{FF2B5EF4-FFF2-40B4-BE49-F238E27FC236}">
                <a16:creationId xmlns:a16="http://schemas.microsoft.com/office/drawing/2014/main" id="{76C89397-181B-41CD-92AA-7275EEC6D810}"/>
              </a:ext>
            </a:extLst>
          </p:cNvPr>
          <p:cNvGraphicFramePr>
            <a:graphicFrameLocks noGrp="1"/>
          </p:cNvGraphicFramePr>
          <p:nvPr>
            <p:extLst>
              <p:ext uri="{D42A27DB-BD31-4B8C-83A1-F6EECF244321}">
                <p14:modId xmlns:p14="http://schemas.microsoft.com/office/powerpoint/2010/main" val="3555294258"/>
              </p:ext>
            </p:extLst>
          </p:nvPr>
        </p:nvGraphicFramePr>
        <p:xfrm>
          <a:off x="3089429" y="3198018"/>
          <a:ext cx="5975196" cy="2146339"/>
        </p:xfrm>
        <a:graphic>
          <a:graphicData uri="http://schemas.openxmlformats.org/drawingml/2006/table">
            <a:tbl>
              <a:tblPr firstRow="1" firstCol="1" bandRow="1">
                <a:tableStyleId>{5C22544A-7EE6-4342-B048-85BDC9FD1C3A}</a:tableStyleId>
              </a:tblPr>
              <a:tblGrid>
                <a:gridCol w="2987598">
                  <a:extLst>
                    <a:ext uri="{9D8B030D-6E8A-4147-A177-3AD203B41FA5}">
                      <a16:colId xmlns:a16="http://schemas.microsoft.com/office/drawing/2014/main" val="1894405575"/>
                    </a:ext>
                  </a:extLst>
                </a:gridCol>
                <a:gridCol w="2987598">
                  <a:extLst>
                    <a:ext uri="{9D8B030D-6E8A-4147-A177-3AD203B41FA5}">
                      <a16:colId xmlns:a16="http://schemas.microsoft.com/office/drawing/2014/main" val="3838565086"/>
                    </a:ext>
                  </a:extLst>
                </a:gridCol>
              </a:tblGrid>
              <a:tr h="604453">
                <a:tc>
                  <a:txBody>
                    <a:bodyPr/>
                    <a:lstStyle/>
                    <a:p>
                      <a:pPr marL="0" marR="0">
                        <a:lnSpc>
                          <a:spcPct val="107000"/>
                        </a:lnSpc>
                        <a:spcBef>
                          <a:spcPts val="0"/>
                        </a:spcBef>
                        <a:spcAft>
                          <a:spcPts val="800"/>
                        </a:spcAft>
                      </a:pPr>
                      <a:r>
                        <a:rPr lang="en-US" sz="1100">
                          <a:effectLst/>
                        </a:rPr>
                        <a:t>Current practice</a:t>
                      </a:r>
                    </a:p>
                    <a:p>
                      <a:pPr marL="0" marR="0">
                        <a:lnSpc>
                          <a:spcPct val="107000"/>
                        </a:lnSpc>
                        <a:spcBef>
                          <a:spcPts val="0"/>
                        </a:spcBef>
                        <a:spcAft>
                          <a:spcPts val="80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pPr>
                      <a:r>
                        <a:rPr lang="en-US" sz="1100">
                          <a:effectLst/>
                        </a:rPr>
                        <a:t>With predictive capabilities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19642957"/>
                  </a:ext>
                </a:extLst>
              </a:tr>
              <a:tr h="1083774">
                <a:tc>
                  <a:txBody>
                    <a:bodyPr/>
                    <a:lstStyle/>
                    <a:p>
                      <a:pPr marL="0" marR="0">
                        <a:lnSpc>
                          <a:spcPct val="107000"/>
                        </a:lnSpc>
                        <a:spcBef>
                          <a:spcPts val="0"/>
                        </a:spcBef>
                        <a:spcAft>
                          <a:spcPts val="800"/>
                        </a:spcAft>
                      </a:pPr>
                      <a:r>
                        <a:rPr lang="en-US" sz="1100">
                          <a:effectLst/>
                        </a:rPr>
                        <a:t>Loan/Financing decisions based on financial, socio demographics of applicants.</a:t>
                      </a:r>
                    </a:p>
                    <a:p>
                      <a:pPr marL="0" marR="0">
                        <a:lnSpc>
                          <a:spcPct val="107000"/>
                        </a:lnSpc>
                        <a:spcBef>
                          <a:spcPts val="0"/>
                        </a:spcBef>
                        <a:spcAft>
                          <a:spcPts val="80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pPr>
                      <a:r>
                        <a:rPr lang="en-US" sz="1100" dirty="0">
                          <a:effectLst/>
                        </a:rPr>
                        <a:t>Loan/Financing decisions based on financial, socio demographics of applicants with known (estimated) risk level.</a:t>
                      </a:r>
                    </a:p>
                    <a:p>
                      <a:pPr marL="0" marR="0">
                        <a:lnSpc>
                          <a:spcPct val="107000"/>
                        </a:lnSpc>
                        <a:spcBef>
                          <a:spcPts val="0"/>
                        </a:spcBef>
                        <a:spcAft>
                          <a:spcPts val="800"/>
                        </a:spcAft>
                      </a:pPr>
                      <a:r>
                        <a:rPr lang="en-US" sz="1100" dirty="0">
                          <a:effectLst/>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84036904"/>
                  </a:ext>
                </a:extLst>
              </a:tr>
              <a:tr h="229056">
                <a:tc>
                  <a:txBody>
                    <a:bodyPr/>
                    <a:lstStyle/>
                    <a:p>
                      <a:pPr marL="0" marR="0">
                        <a:lnSpc>
                          <a:spcPct val="107000"/>
                        </a:lnSpc>
                        <a:spcBef>
                          <a:spcPts val="0"/>
                        </a:spcBef>
                        <a:spcAft>
                          <a:spcPts val="800"/>
                        </a:spcAft>
                      </a:pPr>
                      <a:r>
                        <a:rPr lang="en-US" sz="1100">
                          <a:effectLst/>
                        </a:rPr>
                        <a:t>NA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pPr>
                      <a:r>
                        <a:rPr lang="en-US" sz="1100" dirty="0">
                          <a:effectLst/>
                        </a:rPr>
                        <a:t>Prediction of future loan defaults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59879752"/>
                  </a:ext>
                </a:extLst>
              </a:tr>
              <a:tr h="229056">
                <a:tc>
                  <a:txBody>
                    <a:bodyPr/>
                    <a:lstStyle/>
                    <a:p>
                      <a:pPr marL="0" marR="0">
                        <a:lnSpc>
                          <a:spcPct val="107000"/>
                        </a:lnSpc>
                        <a:spcBef>
                          <a:spcPts val="0"/>
                        </a:spcBef>
                        <a:spcAft>
                          <a:spcPts val="800"/>
                        </a:spcAft>
                      </a:pPr>
                      <a:r>
                        <a:rPr lang="en-US" sz="1100">
                          <a:effectLst/>
                        </a:rPr>
                        <a:t>NA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pPr>
                      <a:r>
                        <a:rPr lang="en-US" sz="1100" dirty="0">
                          <a:effectLst/>
                        </a:rPr>
                        <a:t>Model Results are 80.7% accurate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23052073"/>
                  </a:ext>
                </a:extLst>
              </a:tr>
            </a:tbl>
          </a:graphicData>
        </a:graphic>
      </p:graphicFrame>
      <p:pic>
        <p:nvPicPr>
          <p:cNvPr id="6" name="Recorded Sound">
            <a:hlinkClick r:id="" action="ppaction://media"/>
            <a:extLst>
              <a:ext uri="{FF2B5EF4-FFF2-40B4-BE49-F238E27FC236}">
                <a16:creationId xmlns:a16="http://schemas.microsoft.com/office/drawing/2014/main" id="{310F1EC6-4AB0-4B16-A21C-388604BB95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15456" y="212324"/>
            <a:ext cx="609600" cy="609600"/>
          </a:xfrm>
          <a:prstGeom prst="rect">
            <a:avLst/>
          </a:prstGeom>
        </p:spPr>
      </p:pic>
    </p:spTree>
    <p:extLst>
      <p:ext uri="{BB962C8B-B14F-4D97-AF65-F5344CB8AC3E}">
        <p14:creationId xmlns:p14="http://schemas.microsoft.com/office/powerpoint/2010/main" val="2310288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0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D97E4-5F99-4313-A8C3-5B0E5F35CB8E}"/>
              </a:ext>
            </a:extLst>
          </p:cNvPr>
          <p:cNvSpPr>
            <a:spLocks noGrp="1"/>
          </p:cNvSpPr>
          <p:nvPr>
            <p:ph type="title"/>
          </p:nvPr>
        </p:nvSpPr>
        <p:spPr/>
        <p:txBody>
          <a:bodyPr/>
          <a:lstStyle/>
          <a:p>
            <a:r>
              <a:rPr lang="en-US" dirty="0"/>
              <a:t>Model Implementation : Logistic Regression</a:t>
            </a:r>
          </a:p>
        </p:txBody>
      </p:sp>
      <p:sp>
        <p:nvSpPr>
          <p:cNvPr id="3" name="Content Placeholder 2">
            <a:extLst>
              <a:ext uri="{FF2B5EF4-FFF2-40B4-BE49-F238E27FC236}">
                <a16:creationId xmlns:a16="http://schemas.microsoft.com/office/drawing/2014/main" id="{AD15FD79-10D2-4754-8618-BF453E80AEBC}"/>
              </a:ext>
            </a:extLst>
          </p:cNvPr>
          <p:cNvSpPr>
            <a:spLocks noGrp="1"/>
          </p:cNvSpPr>
          <p:nvPr>
            <p:ph idx="1"/>
          </p:nvPr>
        </p:nvSpPr>
        <p:spPr/>
        <p:txBody>
          <a:bodyPr/>
          <a:lstStyle/>
          <a:p>
            <a:pPr marL="0" indent="0">
              <a:buNone/>
            </a:pPr>
            <a:r>
              <a:rPr lang="en-US" dirty="0"/>
              <a:t>Analytic tool</a:t>
            </a:r>
          </a:p>
          <a:p>
            <a:pPr marL="0" indent="0">
              <a:buNone/>
            </a:pPr>
            <a:endParaRPr lang="en-US" dirty="0"/>
          </a:p>
          <a:p>
            <a:r>
              <a:rPr lang="en-US" dirty="0"/>
              <a:t>R and Rattle. R is free powerful statistical software. Rattle is an easy to use </a:t>
            </a:r>
            <a:r>
              <a:rPr lang="en-US" i="1" dirty="0"/>
              <a:t>Graphical</a:t>
            </a:r>
            <a:r>
              <a:rPr lang="en-US" dirty="0"/>
              <a:t> User Interface (</a:t>
            </a:r>
            <a:r>
              <a:rPr lang="en-US" i="1" dirty="0"/>
              <a:t>GUI</a:t>
            </a:r>
            <a:r>
              <a:rPr lang="en-US" dirty="0"/>
              <a:t>) for the R software. </a:t>
            </a:r>
          </a:p>
          <a:p>
            <a:pPr marL="0" indent="0">
              <a:buNone/>
            </a:pPr>
            <a:endParaRPr lang="en-US" dirty="0"/>
          </a:p>
          <a:p>
            <a:r>
              <a:rPr lang="en-US" dirty="0"/>
              <a:t>These tools allow to analyze large datasets to create data visualizations and to build models.</a:t>
            </a:r>
          </a:p>
          <a:p>
            <a:endParaRPr lang="en-US" dirty="0"/>
          </a:p>
        </p:txBody>
      </p:sp>
      <p:pic>
        <p:nvPicPr>
          <p:cNvPr id="4" name="Recorded Sound">
            <a:hlinkClick r:id="" action="ppaction://media"/>
            <a:extLst>
              <a:ext uri="{FF2B5EF4-FFF2-40B4-BE49-F238E27FC236}">
                <a16:creationId xmlns:a16="http://schemas.microsoft.com/office/drawing/2014/main" id="{CD53F9E2-8D6E-495C-8E58-3F85E673A8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33717" y="285673"/>
            <a:ext cx="609600" cy="609600"/>
          </a:xfrm>
          <a:prstGeom prst="rect">
            <a:avLst/>
          </a:prstGeom>
        </p:spPr>
      </p:pic>
    </p:spTree>
    <p:extLst>
      <p:ext uri="{BB962C8B-B14F-4D97-AF65-F5344CB8AC3E}">
        <p14:creationId xmlns:p14="http://schemas.microsoft.com/office/powerpoint/2010/main" val="1558040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7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BF3C38F-0C55-4132-BB78-9F4E49CFA3BD}"/>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en-US" sz="2800" dirty="0"/>
              <a:t>Logistic Regression Model Results</a:t>
            </a:r>
          </a:p>
        </p:txBody>
      </p:sp>
      <p:sp>
        <p:nvSpPr>
          <p:cNvPr id="8" name="Content Placeholder 7">
            <a:extLst>
              <a:ext uri="{FF2B5EF4-FFF2-40B4-BE49-F238E27FC236}">
                <a16:creationId xmlns:a16="http://schemas.microsoft.com/office/drawing/2014/main" id="{7C702CB5-9AF9-4438-BD23-BC90F5277BAA}"/>
              </a:ext>
            </a:extLst>
          </p:cNvPr>
          <p:cNvSpPr>
            <a:spLocks noGrp="1"/>
          </p:cNvSpPr>
          <p:nvPr>
            <p:ph idx="1"/>
          </p:nvPr>
        </p:nvSpPr>
        <p:spPr>
          <a:xfrm>
            <a:off x="643468" y="2638043"/>
            <a:ext cx="3363974" cy="3415623"/>
          </a:xfrm>
        </p:spPr>
        <p:txBody>
          <a:bodyPr>
            <a:normAutofit/>
          </a:bodyPr>
          <a:lstStyle/>
          <a:p>
            <a:r>
              <a:rPr lang="en-US" sz="2000" u="sng" dirty="0"/>
              <a:t>Confusion Matrix</a:t>
            </a:r>
          </a:p>
          <a:p>
            <a:pPr marL="0" indent="0">
              <a:buNone/>
            </a:pPr>
            <a:r>
              <a:rPr lang="en-US" dirty="0"/>
              <a:t>Model can predict that an applicant will default on his payment with </a:t>
            </a:r>
            <a:r>
              <a:rPr lang="en-US" dirty="0">
                <a:solidFill>
                  <a:srgbClr val="FF0000"/>
                </a:solidFill>
              </a:rPr>
              <a:t>a 78% accuracy.</a:t>
            </a:r>
            <a:endParaRPr lang="en-US" sz="2000" dirty="0">
              <a:solidFill>
                <a:srgbClr val="FF0000"/>
              </a:solidFill>
            </a:endParaRPr>
          </a:p>
        </p:txBody>
      </p:sp>
      <p:pic>
        <p:nvPicPr>
          <p:cNvPr id="4" name="Content Placeholder 3">
            <a:extLst>
              <a:ext uri="{FF2B5EF4-FFF2-40B4-BE49-F238E27FC236}">
                <a16:creationId xmlns:a16="http://schemas.microsoft.com/office/drawing/2014/main" id="{2930A3B5-7C4F-456B-BB2A-DAFCEE67DAB9}"/>
              </a:ext>
            </a:extLst>
          </p:cNvPr>
          <p:cNvPicPr>
            <a:picLocks/>
          </p:cNvPicPr>
          <p:nvPr/>
        </p:nvPicPr>
        <p:blipFill>
          <a:blip r:embed="rId5">
            <a:extLst>
              <a:ext uri="{28A0092B-C50C-407E-A947-70E740481C1C}">
                <a14:useLocalDpi xmlns:a14="http://schemas.microsoft.com/office/drawing/2010/main" val="0"/>
              </a:ext>
            </a:extLst>
          </a:blip>
          <a:stretch>
            <a:fillRect/>
          </a:stretch>
        </p:blipFill>
        <p:spPr bwMode="auto">
          <a:xfrm>
            <a:off x="5297763" y="1303613"/>
            <a:ext cx="6250769" cy="4089907"/>
          </a:xfrm>
          <a:prstGeom prst="rect">
            <a:avLst/>
          </a:prstGeom>
          <a:noFill/>
        </p:spPr>
      </p:pic>
      <p:pic>
        <p:nvPicPr>
          <p:cNvPr id="3" name="Recorded Sound">
            <a:hlinkClick r:id="" action="ppaction://media"/>
            <a:extLst>
              <a:ext uri="{FF2B5EF4-FFF2-40B4-BE49-F238E27FC236}">
                <a16:creationId xmlns:a16="http://schemas.microsoft.com/office/drawing/2014/main" id="{5BA23DA5-2CEA-4F90-A038-133D3D3A9D2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80361" y="318592"/>
            <a:ext cx="609600" cy="609600"/>
          </a:xfrm>
          <a:prstGeom prst="rect">
            <a:avLst/>
          </a:prstGeom>
        </p:spPr>
      </p:pic>
    </p:spTree>
    <p:extLst>
      <p:ext uri="{BB962C8B-B14F-4D97-AF65-F5344CB8AC3E}">
        <p14:creationId xmlns:p14="http://schemas.microsoft.com/office/powerpoint/2010/main" val="40093558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26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E74F8B4-A6A1-494B-AA00-CB671ED15193}"/>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en-US" sz="2800" dirty="0"/>
              <a:t>Logistic Regression Model Results</a:t>
            </a:r>
          </a:p>
        </p:txBody>
      </p:sp>
      <p:sp>
        <p:nvSpPr>
          <p:cNvPr id="8" name="Content Placeholder 7">
            <a:extLst>
              <a:ext uri="{FF2B5EF4-FFF2-40B4-BE49-F238E27FC236}">
                <a16:creationId xmlns:a16="http://schemas.microsoft.com/office/drawing/2014/main" id="{1F206D24-AF34-4A13-9E16-E6899488B926}"/>
              </a:ext>
            </a:extLst>
          </p:cNvPr>
          <p:cNvSpPr>
            <a:spLocks noGrp="1"/>
          </p:cNvSpPr>
          <p:nvPr>
            <p:ph idx="1"/>
          </p:nvPr>
        </p:nvSpPr>
        <p:spPr>
          <a:xfrm>
            <a:off x="643468" y="2638043"/>
            <a:ext cx="3363974" cy="3415623"/>
          </a:xfrm>
        </p:spPr>
        <p:txBody>
          <a:bodyPr>
            <a:normAutofit/>
          </a:bodyPr>
          <a:lstStyle/>
          <a:p>
            <a:r>
              <a:rPr lang="en-US" u="sng" dirty="0"/>
              <a:t>ROC</a:t>
            </a:r>
          </a:p>
          <a:p>
            <a:pPr marL="0" indent="0">
              <a:buNone/>
            </a:pPr>
            <a:r>
              <a:rPr lang="en-US" dirty="0"/>
              <a:t>The area under the ROC curve is </a:t>
            </a:r>
            <a:r>
              <a:rPr lang="en-US" dirty="0">
                <a:solidFill>
                  <a:srgbClr val="FF0000"/>
                </a:solidFill>
              </a:rPr>
              <a:t>0.7920</a:t>
            </a:r>
            <a:r>
              <a:rPr lang="en-US" dirty="0"/>
              <a:t> which is good (</a:t>
            </a:r>
            <a:r>
              <a:rPr lang="en-US" dirty="0">
                <a:solidFill>
                  <a:srgbClr val="FF0000"/>
                </a:solidFill>
              </a:rPr>
              <a:t>good predictive ability</a:t>
            </a:r>
            <a:r>
              <a:rPr lang="en-US" dirty="0"/>
              <a:t>)</a:t>
            </a:r>
            <a:endParaRPr lang="en-US" sz="2000" dirty="0"/>
          </a:p>
        </p:txBody>
      </p:sp>
      <p:pic>
        <p:nvPicPr>
          <p:cNvPr id="4" name="Content Placeholder 3">
            <a:extLst>
              <a:ext uri="{FF2B5EF4-FFF2-40B4-BE49-F238E27FC236}">
                <a16:creationId xmlns:a16="http://schemas.microsoft.com/office/drawing/2014/main" id="{E91EBCEC-8B63-432C-A11E-2A6DFBD6A4A6}"/>
              </a:ext>
            </a:extLst>
          </p:cNvPr>
          <p:cNvPicPr>
            <a:picLocks noChangeAspect="1"/>
          </p:cNvPicPr>
          <p:nvPr/>
        </p:nvPicPr>
        <p:blipFill>
          <a:blip r:embed="rId5"/>
          <a:stretch>
            <a:fillRect/>
          </a:stretch>
        </p:blipFill>
        <p:spPr>
          <a:xfrm>
            <a:off x="5297763" y="1873957"/>
            <a:ext cx="6574767" cy="3804354"/>
          </a:xfrm>
          <a:prstGeom prst="rect">
            <a:avLst/>
          </a:prstGeom>
        </p:spPr>
      </p:pic>
      <p:pic>
        <p:nvPicPr>
          <p:cNvPr id="3" name="Recorded Sound">
            <a:hlinkClick r:id="" action="ppaction://media"/>
            <a:extLst>
              <a:ext uri="{FF2B5EF4-FFF2-40B4-BE49-F238E27FC236}">
                <a16:creationId xmlns:a16="http://schemas.microsoft.com/office/drawing/2014/main" id="{3BF7360B-ED8D-4A75-A506-B767FD73EA2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08924" y="318592"/>
            <a:ext cx="609600" cy="609600"/>
          </a:xfrm>
          <a:prstGeom prst="rect">
            <a:avLst/>
          </a:prstGeom>
        </p:spPr>
      </p:pic>
    </p:spTree>
    <p:extLst>
      <p:ext uri="{BB962C8B-B14F-4D97-AF65-F5344CB8AC3E}">
        <p14:creationId xmlns:p14="http://schemas.microsoft.com/office/powerpoint/2010/main" val="335492879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12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721F7-54C7-4E61-93D1-95E1AA5D8161}"/>
              </a:ext>
            </a:extLst>
          </p:cNvPr>
          <p:cNvSpPr>
            <a:spLocks noGrp="1"/>
          </p:cNvSpPr>
          <p:nvPr>
            <p:ph type="ctrTitle"/>
          </p:nvPr>
        </p:nvSpPr>
        <p:spPr>
          <a:xfrm>
            <a:off x="1470732" y="580824"/>
            <a:ext cx="9144000" cy="752619"/>
          </a:xfrm>
        </p:spPr>
        <p:txBody>
          <a:bodyPr>
            <a:normAutofit fontScale="90000"/>
          </a:bodyPr>
          <a:lstStyle/>
          <a:p>
            <a:r>
              <a:rPr lang="en-US" dirty="0"/>
              <a:t>Model’s goodness of fit</a:t>
            </a:r>
          </a:p>
        </p:txBody>
      </p:sp>
      <p:sp>
        <p:nvSpPr>
          <p:cNvPr id="3" name="Subtitle 2">
            <a:extLst>
              <a:ext uri="{FF2B5EF4-FFF2-40B4-BE49-F238E27FC236}">
                <a16:creationId xmlns:a16="http://schemas.microsoft.com/office/drawing/2014/main" id="{20488BCD-E35D-409F-8817-49299DA6770B}"/>
              </a:ext>
            </a:extLst>
          </p:cNvPr>
          <p:cNvSpPr>
            <a:spLocks noGrp="1"/>
          </p:cNvSpPr>
          <p:nvPr>
            <p:ph type="subTitle" idx="1"/>
          </p:nvPr>
        </p:nvSpPr>
        <p:spPr>
          <a:xfrm>
            <a:off x="1524000" y="2179782"/>
            <a:ext cx="9144000" cy="3078018"/>
          </a:xfrm>
        </p:spPr>
        <p:txBody>
          <a:bodyPr>
            <a:normAutofit/>
          </a:bodyPr>
          <a:lstStyle/>
          <a:p>
            <a:pPr algn="l"/>
            <a:r>
              <a:rPr lang="en-US" dirty="0"/>
              <a:t>-Pseudo R2 = 0.5369: the model can account for 53.7% data variability.</a:t>
            </a:r>
          </a:p>
          <a:p>
            <a:pPr algn="l"/>
            <a:endParaRPr lang="en-US" dirty="0"/>
          </a:p>
          <a:p>
            <a:pPr algn="l"/>
            <a:r>
              <a:rPr lang="en-US" dirty="0"/>
              <a:t>- Null deviance: 855.21 on 699 degrees of freedom.</a:t>
            </a:r>
          </a:p>
          <a:p>
            <a:pPr algn="l"/>
            <a:r>
              <a:rPr lang="en-US" dirty="0"/>
              <a:t>-Residual deviance: 636.27 on 669 degrees of freedom.</a:t>
            </a:r>
          </a:p>
          <a:p>
            <a:pPr algn="l"/>
            <a:endParaRPr lang="en-US" dirty="0"/>
          </a:p>
          <a:p>
            <a:pPr algn="l"/>
            <a:r>
              <a:rPr lang="en-US" dirty="0"/>
              <a:t>- Residual deviance &lt; null deviance: the model is a good fit to the data.</a:t>
            </a:r>
          </a:p>
        </p:txBody>
      </p:sp>
      <p:pic>
        <p:nvPicPr>
          <p:cNvPr id="4" name="Recorded Sound">
            <a:hlinkClick r:id="" action="ppaction://media"/>
            <a:extLst>
              <a:ext uri="{FF2B5EF4-FFF2-40B4-BE49-F238E27FC236}">
                <a16:creationId xmlns:a16="http://schemas.microsoft.com/office/drawing/2014/main" id="{E104EE81-95C5-4481-B028-D295F9A134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H="1">
            <a:off x="9996256" y="207963"/>
            <a:ext cx="1651247" cy="609600"/>
          </a:xfrm>
          <a:prstGeom prst="rect">
            <a:avLst/>
          </a:prstGeom>
        </p:spPr>
      </p:pic>
    </p:spTree>
    <p:extLst>
      <p:ext uri="{BB962C8B-B14F-4D97-AF65-F5344CB8AC3E}">
        <p14:creationId xmlns:p14="http://schemas.microsoft.com/office/powerpoint/2010/main" val="1663284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895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4CB07-EA48-42FA-8750-D4EAC100A83F}"/>
              </a:ext>
            </a:extLst>
          </p:cNvPr>
          <p:cNvSpPr>
            <a:spLocks noGrp="1"/>
          </p:cNvSpPr>
          <p:nvPr>
            <p:ph type="ctrTitle"/>
          </p:nvPr>
        </p:nvSpPr>
        <p:spPr>
          <a:xfrm>
            <a:off x="1524000" y="448111"/>
            <a:ext cx="9144000" cy="909637"/>
          </a:xfrm>
        </p:spPr>
        <p:txBody>
          <a:bodyPr>
            <a:normAutofit fontScale="90000"/>
          </a:bodyPr>
          <a:lstStyle/>
          <a:p>
            <a:r>
              <a:rPr lang="en-US" dirty="0"/>
              <a:t>Conclusions</a:t>
            </a:r>
          </a:p>
        </p:txBody>
      </p:sp>
      <p:sp>
        <p:nvSpPr>
          <p:cNvPr id="3" name="Subtitle 2">
            <a:extLst>
              <a:ext uri="{FF2B5EF4-FFF2-40B4-BE49-F238E27FC236}">
                <a16:creationId xmlns:a16="http://schemas.microsoft.com/office/drawing/2014/main" id="{E983F758-E20F-4626-AF7E-5503F591AA91}"/>
              </a:ext>
            </a:extLst>
          </p:cNvPr>
          <p:cNvSpPr>
            <a:spLocks noGrp="1"/>
          </p:cNvSpPr>
          <p:nvPr>
            <p:ph type="subTitle" idx="1"/>
          </p:nvPr>
        </p:nvSpPr>
        <p:spPr>
          <a:xfrm>
            <a:off x="1524000" y="1745673"/>
            <a:ext cx="9144000" cy="4562763"/>
          </a:xfrm>
        </p:spPr>
        <p:txBody>
          <a:bodyPr>
            <a:normAutofit/>
          </a:bodyPr>
          <a:lstStyle/>
          <a:p>
            <a:pPr algn="l"/>
            <a:r>
              <a:rPr lang="en-US" dirty="0"/>
              <a:t>- The predictive model can help GE accurately identity customers likely to default on loan payments in 78% of the time.</a:t>
            </a:r>
          </a:p>
          <a:p>
            <a:pPr algn="l"/>
            <a:endParaRPr lang="en-US" dirty="0"/>
          </a:p>
          <a:p>
            <a:pPr algn="l"/>
            <a:endParaRPr lang="en-US" dirty="0"/>
          </a:p>
          <a:p>
            <a:pPr algn="l"/>
            <a:r>
              <a:rPr lang="en-US" dirty="0"/>
              <a:t>- The implementation of the model will help GE stay competitive while limiting its risks.</a:t>
            </a:r>
          </a:p>
          <a:p>
            <a:pPr marL="342900" indent="-342900" algn="l">
              <a:buFontTx/>
              <a:buChar char="-"/>
            </a:pPr>
            <a:endParaRPr lang="en-US" dirty="0"/>
          </a:p>
          <a:p>
            <a:pPr marL="342900" indent="-342900" algn="l">
              <a:buFontTx/>
              <a:buChar char="-"/>
            </a:pPr>
            <a:endParaRPr lang="en-US" dirty="0"/>
          </a:p>
          <a:p>
            <a:pPr algn="l"/>
            <a:r>
              <a:rPr lang="en-US" dirty="0"/>
              <a:t>- The cost of the project is relatively low compared to the benefits.</a:t>
            </a:r>
          </a:p>
          <a:p>
            <a:pPr algn="l"/>
            <a:endParaRPr lang="en-US" dirty="0"/>
          </a:p>
        </p:txBody>
      </p:sp>
      <p:pic>
        <p:nvPicPr>
          <p:cNvPr id="4" name="Recorded Sound">
            <a:hlinkClick r:id="" action="ppaction://media"/>
            <a:extLst>
              <a:ext uri="{FF2B5EF4-FFF2-40B4-BE49-F238E27FC236}">
                <a16:creationId xmlns:a16="http://schemas.microsoft.com/office/drawing/2014/main" id="{58F33546-0CCF-470E-A5B7-B496824E9E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07083" y="363244"/>
            <a:ext cx="609600" cy="609600"/>
          </a:xfrm>
          <a:prstGeom prst="rect">
            <a:avLst/>
          </a:prstGeom>
        </p:spPr>
      </p:pic>
    </p:spTree>
    <p:extLst>
      <p:ext uri="{BB962C8B-B14F-4D97-AF65-F5344CB8AC3E}">
        <p14:creationId xmlns:p14="http://schemas.microsoft.com/office/powerpoint/2010/main" val="1815007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3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TotalTime>
  <Words>702</Words>
  <Application>Microsoft Office PowerPoint</Application>
  <PresentationFormat>Widescreen</PresentationFormat>
  <Paragraphs>87</Paragraphs>
  <Slides>9</Slides>
  <Notes>7</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Predicting Loan Defaults using Predictive Analytics</vt:lpstr>
      <vt:lpstr>Introduction</vt:lpstr>
      <vt:lpstr>Introduction- Cont’d</vt:lpstr>
      <vt:lpstr>Logistic Regression- Evaluation</vt:lpstr>
      <vt:lpstr>Model Implementation : Logistic Regression</vt:lpstr>
      <vt:lpstr>Logistic Regression Model Results</vt:lpstr>
      <vt:lpstr>Logistic Regression Model Results</vt:lpstr>
      <vt:lpstr>Model’s goodness of fit</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Loan Defaults using Predictive Analytics</dc:title>
  <dc:creator>ANNE DRUIDE</dc:creator>
  <cp:lastModifiedBy>LIKANE ANNE  DRUIDE</cp:lastModifiedBy>
  <cp:revision>49</cp:revision>
  <dcterms:created xsi:type="dcterms:W3CDTF">2019-10-13T15:52:19Z</dcterms:created>
  <dcterms:modified xsi:type="dcterms:W3CDTF">2020-10-26T05:31:03Z</dcterms:modified>
</cp:coreProperties>
</file>